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57" r:id="rId3"/>
    <p:sldId id="281" r:id="rId4"/>
    <p:sldId id="258" r:id="rId5"/>
    <p:sldId id="261" r:id="rId6"/>
    <p:sldId id="274" r:id="rId7"/>
    <p:sldId id="272" r:id="rId8"/>
    <p:sldId id="273" r:id="rId9"/>
    <p:sldId id="275" r:id="rId10"/>
    <p:sldId id="276" r:id="rId11"/>
    <p:sldId id="277" r:id="rId12"/>
    <p:sldId id="278" r:id="rId13"/>
    <p:sldId id="259" r:id="rId14"/>
    <p:sldId id="263" r:id="rId15"/>
    <p:sldId id="260" r:id="rId16"/>
    <p:sldId id="280" r:id="rId17"/>
    <p:sldId id="264" r:id="rId18"/>
    <p:sldId id="268" r:id="rId19"/>
    <p:sldId id="279" r:id="rId20"/>
    <p:sldId id="271" r:id="rId21"/>
    <p:sldId id="282" r:id="rId22"/>
    <p:sldId id="27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85"/>
    <p:restoredTop sz="94694"/>
  </p:normalViewPr>
  <p:slideViewPr>
    <p:cSldViewPr snapToGrid="0" snapToObjects="1">
      <p:cViewPr varScale="1">
        <p:scale>
          <a:sx n="114" d="100"/>
          <a:sy n="114" d="100"/>
        </p:scale>
        <p:origin x="176"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1A7749-36FF-144B-AE60-30A3E17C5E3E}" type="datetimeFigureOut">
              <a:rPr lang="en-US" smtClean="0"/>
              <a:t>5/17/21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A8701F-51EE-8E4B-8F1A-47302813042D}" type="slidenum">
              <a:rPr lang="en-US" smtClean="0"/>
              <a:t>‹#›</a:t>
            </a:fld>
            <a:endParaRPr lang="en-US"/>
          </a:p>
        </p:txBody>
      </p:sp>
    </p:spTree>
    <p:extLst>
      <p:ext uri="{BB962C8B-B14F-4D97-AF65-F5344CB8AC3E}">
        <p14:creationId xmlns:p14="http://schemas.microsoft.com/office/powerpoint/2010/main" val="3418275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370F9D8-38E3-6C4A-A9CF-ECE588124804}" type="datetime1">
              <a:rPr lang="en-AU" smtClean="0"/>
              <a:t>17/5/21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AA85B8D-6D8E-B049-8540-27A90E364C73}" type="datetime1">
              <a:rPr lang="en-AU" smtClean="0"/>
              <a:t>17/5/21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B8D7870A-0609-504A-8DE9-3D27352ACBE3}"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01A8F73B-0223-6544-9DEB-415B08C20CD0}"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1A487B87-E9F3-314F-883F-8332458ECEFD}"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131617F-FD28-8B47-BD78-A698D38A2E8F}" type="datetime1">
              <a:rPr lang="en-AU" smtClean="0"/>
              <a:t>17/5/21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8F3BF97-4A15-744C-A0FE-BF4C892597FA}" type="datetime1">
              <a:rPr lang="en-AU" smtClean="0"/>
              <a:t>17/5/21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76B52E5-A5CF-CA4E-867B-270EF6D01FF2}"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56A2951-1F62-E340-B9E4-83F619CF9FB9}"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1D96AD5-50C5-BA42-81B9-73ECBC697881}"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9CB04A9-C05C-C740-A6AD-E54F460FB1CD}" type="datetime1">
              <a:rPr lang="en-AU" smtClean="0"/>
              <a:t>17/5/21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853D0AB-EC05-5B42-A0BD-58B85E25EE54}" type="datetime1">
              <a:rPr lang="en-AU" smtClean="0"/>
              <a:t>17/5/21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F7673D0-3B92-5743-A358-7C78FA7C6D1F}" type="datetime1">
              <a:rPr lang="en-AU" smtClean="0"/>
              <a:t>17/5/21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D92DA43-EB83-3942-8AA9-4C51760C3BF8}" type="datetime1">
              <a:rPr lang="en-AU" smtClean="0"/>
              <a:t>17/5/21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0217DA-EA40-7144-8168-532162AD7104}" type="datetime1">
              <a:rPr lang="en-AU" smtClean="0"/>
              <a:t>17/5/21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E775A771-CD51-3241-B928-E52ECE42C176}" type="datetime1">
              <a:rPr lang="en-AU" smtClean="0"/>
              <a:t>17/5/21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GB"/>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1EAD4E5-8835-7044-88FE-2D6049CCD3CB}" type="datetime1">
              <a:rPr lang="en-AU" smtClean="0"/>
              <a:t>17/5/21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39333B3-91D4-A44A-81AA-10876E3F2F65}" type="datetime1">
              <a:rPr lang="en-AU" smtClean="0"/>
              <a:t>17/5/21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kaggle.com/sazid28/home-loan-prediction" TargetMode="External"/><Relationship Id="rId2" Type="http://schemas.openxmlformats.org/officeDocument/2006/relationships/hyperlink" Target="https://www.kaggle.com/yaheaal/loan-status-with-different-models" TargetMode="External"/><Relationship Id="rId1" Type="http://schemas.openxmlformats.org/officeDocument/2006/relationships/slideLayout" Target="../slideLayouts/slideLayout2.xml"/><Relationship Id="rId5" Type="http://schemas.openxmlformats.org/officeDocument/2006/relationships/hyperlink" Target="https://machinelearningmastery.com/bagging-and-random-forest-for-imbalanced-classification/" TargetMode="External"/><Relationship Id="rId4" Type="http://schemas.openxmlformats.org/officeDocument/2006/relationships/hyperlink" Target="https://www.youtube.com/watch?v=NqdyfMbVo1Q"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FBAAE-8311-DC49-847A-1D4C02D15C5C}"/>
              </a:ext>
            </a:extLst>
          </p:cNvPr>
          <p:cNvSpPr>
            <a:spLocks noGrp="1"/>
          </p:cNvSpPr>
          <p:nvPr>
            <p:ph type="ctrTitle"/>
          </p:nvPr>
        </p:nvSpPr>
        <p:spPr/>
        <p:txBody>
          <a:bodyPr/>
          <a:lstStyle/>
          <a:p>
            <a:r>
              <a:rPr lang="en-US" dirty="0"/>
              <a:t>Mini-project-3</a:t>
            </a:r>
          </a:p>
        </p:txBody>
      </p:sp>
      <p:sp>
        <p:nvSpPr>
          <p:cNvPr id="3" name="Subtitle 2">
            <a:extLst>
              <a:ext uri="{FF2B5EF4-FFF2-40B4-BE49-F238E27FC236}">
                <a16:creationId xmlns:a16="http://schemas.microsoft.com/office/drawing/2014/main" id="{FCCDDCD0-E251-4B40-BAFB-B56A78705730}"/>
              </a:ext>
            </a:extLst>
          </p:cNvPr>
          <p:cNvSpPr>
            <a:spLocks noGrp="1"/>
          </p:cNvSpPr>
          <p:nvPr>
            <p:ph type="subTitle" idx="1"/>
          </p:nvPr>
        </p:nvSpPr>
        <p:spPr/>
        <p:txBody>
          <a:bodyPr/>
          <a:lstStyle/>
          <a:p>
            <a:r>
              <a:rPr lang="en-US" dirty="0"/>
              <a:t>By Winnie Wetthasinghe</a:t>
            </a:r>
          </a:p>
          <a:p>
            <a:r>
              <a:rPr lang="en-US" dirty="0"/>
              <a:t>19/05/2021</a:t>
            </a:r>
          </a:p>
        </p:txBody>
      </p:sp>
    </p:spTree>
    <p:extLst>
      <p:ext uri="{BB962C8B-B14F-4D97-AF65-F5344CB8AC3E}">
        <p14:creationId xmlns:p14="http://schemas.microsoft.com/office/powerpoint/2010/main" val="2825981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841EB-2898-124E-8B82-F483BD55709E}"/>
              </a:ext>
            </a:extLst>
          </p:cNvPr>
          <p:cNvSpPr>
            <a:spLocks noGrp="1"/>
          </p:cNvSpPr>
          <p:nvPr>
            <p:ph type="title"/>
          </p:nvPr>
        </p:nvSpPr>
        <p:spPr/>
        <p:txBody>
          <a:bodyPr/>
          <a:lstStyle/>
          <a:p>
            <a:r>
              <a:rPr lang="en-US" dirty="0"/>
              <a:t>Education with Loan Status</a:t>
            </a:r>
          </a:p>
        </p:txBody>
      </p:sp>
      <p:sp>
        <p:nvSpPr>
          <p:cNvPr id="3" name="Content Placeholder 2">
            <a:extLst>
              <a:ext uri="{FF2B5EF4-FFF2-40B4-BE49-F238E27FC236}">
                <a16:creationId xmlns:a16="http://schemas.microsoft.com/office/drawing/2014/main" id="{E6FA4B36-23B0-5B4C-834E-0D802FA76E4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8A15776-62F7-374D-A1C1-E660F1C41343}"/>
              </a:ext>
            </a:extLst>
          </p:cNvPr>
          <p:cNvPicPr>
            <a:picLocks noChangeAspect="1"/>
          </p:cNvPicPr>
          <p:nvPr/>
        </p:nvPicPr>
        <p:blipFill>
          <a:blip r:embed="rId2"/>
          <a:stretch>
            <a:fillRect/>
          </a:stretch>
        </p:blipFill>
        <p:spPr>
          <a:xfrm>
            <a:off x="762746" y="2810932"/>
            <a:ext cx="10274300" cy="3073400"/>
          </a:xfrm>
          <a:prstGeom prst="rect">
            <a:avLst/>
          </a:prstGeom>
        </p:spPr>
      </p:pic>
    </p:spTree>
    <p:extLst>
      <p:ext uri="{BB962C8B-B14F-4D97-AF65-F5344CB8AC3E}">
        <p14:creationId xmlns:p14="http://schemas.microsoft.com/office/powerpoint/2010/main" val="4291186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79C74-FD89-C448-BCA3-3BC5ECBBABD3}"/>
              </a:ext>
            </a:extLst>
          </p:cNvPr>
          <p:cNvSpPr>
            <a:spLocks noGrp="1"/>
          </p:cNvSpPr>
          <p:nvPr>
            <p:ph type="title"/>
          </p:nvPr>
        </p:nvSpPr>
        <p:spPr/>
        <p:txBody>
          <a:bodyPr/>
          <a:lstStyle/>
          <a:p>
            <a:r>
              <a:rPr lang="en-US" dirty="0"/>
              <a:t>Self-employed with Loan Status</a:t>
            </a:r>
          </a:p>
        </p:txBody>
      </p:sp>
      <p:sp>
        <p:nvSpPr>
          <p:cNvPr id="3" name="Content Placeholder 2">
            <a:extLst>
              <a:ext uri="{FF2B5EF4-FFF2-40B4-BE49-F238E27FC236}">
                <a16:creationId xmlns:a16="http://schemas.microsoft.com/office/drawing/2014/main" id="{548F2749-4CFC-124E-87E6-EFC6E514C01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724BC1B-978A-2C4A-ADA6-867C856F4766}"/>
              </a:ext>
            </a:extLst>
          </p:cNvPr>
          <p:cNvPicPr>
            <a:picLocks noChangeAspect="1"/>
          </p:cNvPicPr>
          <p:nvPr/>
        </p:nvPicPr>
        <p:blipFill>
          <a:blip r:embed="rId2"/>
          <a:stretch>
            <a:fillRect/>
          </a:stretch>
        </p:blipFill>
        <p:spPr>
          <a:xfrm>
            <a:off x="762746" y="2774950"/>
            <a:ext cx="10274300" cy="3073400"/>
          </a:xfrm>
          <a:prstGeom prst="rect">
            <a:avLst/>
          </a:prstGeom>
        </p:spPr>
      </p:pic>
    </p:spTree>
    <p:extLst>
      <p:ext uri="{BB962C8B-B14F-4D97-AF65-F5344CB8AC3E}">
        <p14:creationId xmlns:p14="http://schemas.microsoft.com/office/powerpoint/2010/main" val="1905925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C9B2D-B547-E44F-A3AF-D8EE31C0809B}"/>
              </a:ext>
            </a:extLst>
          </p:cNvPr>
          <p:cNvSpPr>
            <a:spLocks noGrp="1"/>
          </p:cNvSpPr>
          <p:nvPr>
            <p:ph type="title"/>
          </p:nvPr>
        </p:nvSpPr>
        <p:spPr/>
        <p:txBody>
          <a:bodyPr/>
          <a:lstStyle/>
          <a:p>
            <a:r>
              <a:rPr lang="en-US" dirty="0"/>
              <a:t>Property area vs Loan Status</a:t>
            </a:r>
          </a:p>
        </p:txBody>
      </p:sp>
      <p:sp>
        <p:nvSpPr>
          <p:cNvPr id="3" name="Content Placeholder 2">
            <a:extLst>
              <a:ext uri="{FF2B5EF4-FFF2-40B4-BE49-F238E27FC236}">
                <a16:creationId xmlns:a16="http://schemas.microsoft.com/office/drawing/2014/main" id="{9745ED3F-9472-454C-A6F3-AB37BF426B1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862F424-B54F-6F4A-8DFC-FB15285537E5}"/>
              </a:ext>
            </a:extLst>
          </p:cNvPr>
          <p:cNvPicPr>
            <a:picLocks noChangeAspect="1"/>
          </p:cNvPicPr>
          <p:nvPr/>
        </p:nvPicPr>
        <p:blipFill>
          <a:blip r:embed="rId2"/>
          <a:stretch>
            <a:fillRect/>
          </a:stretch>
        </p:blipFill>
        <p:spPr>
          <a:xfrm>
            <a:off x="467832" y="2603500"/>
            <a:ext cx="10738884" cy="3840031"/>
          </a:xfrm>
          <a:prstGeom prst="rect">
            <a:avLst/>
          </a:prstGeom>
        </p:spPr>
      </p:pic>
    </p:spTree>
    <p:extLst>
      <p:ext uri="{BB962C8B-B14F-4D97-AF65-F5344CB8AC3E}">
        <p14:creationId xmlns:p14="http://schemas.microsoft.com/office/powerpoint/2010/main" val="3241127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3BDED-6559-6645-8167-000B5DF7DF3D}"/>
              </a:ext>
            </a:extLst>
          </p:cNvPr>
          <p:cNvSpPr>
            <a:spLocks noGrp="1"/>
          </p:cNvSpPr>
          <p:nvPr>
            <p:ph type="title"/>
          </p:nvPr>
        </p:nvSpPr>
        <p:spPr/>
        <p:txBody>
          <a:bodyPr/>
          <a:lstStyle/>
          <a:p>
            <a:r>
              <a:rPr lang="en-US" dirty="0"/>
              <a:t>Analysis &amp; visualization of input variables</a:t>
            </a:r>
          </a:p>
        </p:txBody>
      </p:sp>
      <p:sp>
        <p:nvSpPr>
          <p:cNvPr id="12" name="Content Placeholder 11">
            <a:extLst>
              <a:ext uri="{FF2B5EF4-FFF2-40B4-BE49-F238E27FC236}">
                <a16:creationId xmlns:a16="http://schemas.microsoft.com/office/drawing/2014/main" id="{0CF23165-6ED9-2A45-B02B-52751920E09F}"/>
              </a:ext>
            </a:extLst>
          </p:cNvPr>
          <p:cNvSpPr>
            <a:spLocks noGrp="1"/>
          </p:cNvSpPr>
          <p:nvPr>
            <p:ph idx="1"/>
          </p:nvPr>
        </p:nvSpPr>
        <p:spPr/>
        <p:txBody>
          <a:bodyPr/>
          <a:lstStyle/>
          <a:p>
            <a:pPr marL="0" indent="0">
              <a:buNone/>
            </a:pPr>
            <a:endParaRPr lang="en-US" dirty="0"/>
          </a:p>
        </p:txBody>
      </p:sp>
      <p:pic>
        <p:nvPicPr>
          <p:cNvPr id="13" name="Picture 12">
            <a:extLst>
              <a:ext uri="{FF2B5EF4-FFF2-40B4-BE49-F238E27FC236}">
                <a16:creationId xmlns:a16="http://schemas.microsoft.com/office/drawing/2014/main" id="{ECA635B7-BAF7-214E-A5C5-23C28C1258D6}"/>
              </a:ext>
            </a:extLst>
          </p:cNvPr>
          <p:cNvPicPr>
            <a:picLocks noChangeAspect="1"/>
          </p:cNvPicPr>
          <p:nvPr/>
        </p:nvPicPr>
        <p:blipFill>
          <a:blip r:embed="rId2"/>
          <a:stretch>
            <a:fillRect/>
          </a:stretch>
        </p:blipFill>
        <p:spPr>
          <a:xfrm>
            <a:off x="1524000" y="2345610"/>
            <a:ext cx="8761413" cy="3932080"/>
          </a:xfrm>
          <a:prstGeom prst="rect">
            <a:avLst/>
          </a:prstGeom>
        </p:spPr>
      </p:pic>
    </p:spTree>
    <p:extLst>
      <p:ext uri="{BB962C8B-B14F-4D97-AF65-F5344CB8AC3E}">
        <p14:creationId xmlns:p14="http://schemas.microsoft.com/office/powerpoint/2010/main" val="1748976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4" name="Group 22">
            <a:extLst>
              <a:ext uri="{FF2B5EF4-FFF2-40B4-BE49-F238E27FC236}">
                <a16:creationId xmlns:a16="http://schemas.microsoft.com/office/drawing/2014/main" id="{AB8E3704-0CB2-48C2-A46B-EDB6271857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36872906-1D7A-472A-B90B-D4B00113A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C09D3A24-9F80-4EC9-9D80-28C5CBA8F8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5" name="Rectangle 26">
            <a:extLst>
              <a:ext uri="{FF2B5EF4-FFF2-40B4-BE49-F238E27FC236}">
                <a16:creationId xmlns:a16="http://schemas.microsoft.com/office/drawing/2014/main" id="{F4C2B571-8160-4749-AB99-260E8052A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36" name="Rectangle 28">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0A7F502B-BB4B-8C4D-8669-9905264C7F74}"/>
              </a:ext>
            </a:extLst>
          </p:cNvPr>
          <p:cNvSpPr>
            <a:spLocks noGrp="1"/>
          </p:cNvSpPr>
          <p:nvPr>
            <p:ph type="title"/>
          </p:nvPr>
        </p:nvSpPr>
        <p:spPr>
          <a:xfrm>
            <a:off x="561110" y="1241266"/>
            <a:ext cx="4089633" cy="3153753"/>
          </a:xfrm>
        </p:spPr>
        <p:txBody>
          <a:bodyPr vert="horz" lIns="91440" tIns="45720" rIns="91440" bIns="45720" rtlCol="0" anchor="b">
            <a:normAutofit/>
          </a:bodyPr>
          <a:lstStyle/>
          <a:p>
            <a:r>
              <a:rPr lang="en-US" sz="5400" dirty="0">
                <a:solidFill>
                  <a:schemeClr val="tx2"/>
                </a:solidFill>
              </a:rPr>
              <a:t>Detecting outliers</a:t>
            </a:r>
          </a:p>
        </p:txBody>
      </p:sp>
      <p:sp>
        <p:nvSpPr>
          <p:cNvPr id="3" name="Content Placeholder 2">
            <a:extLst>
              <a:ext uri="{FF2B5EF4-FFF2-40B4-BE49-F238E27FC236}">
                <a16:creationId xmlns:a16="http://schemas.microsoft.com/office/drawing/2014/main" id="{96964B81-25B6-C344-95E1-A50AA967BFF0}"/>
              </a:ext>
            </a:extLst>
          </p:cNvPr>
          <p:cNvSpPr>
            <a:spLocks noGrp="1"/>
          </p:cNvSpPr>
          <p:nvPr>
            <p:ph idx="1"/>
          </p:nvPr>
        </p:nvSpPr>
        <p:spPr>
          <a:xfrm>
            <a:off x="561110" y="4591665"/>
            <a:ext cx="4089633" cy="1622322"/>
          </a:xfrm>
        </p:spPr>
        <p:txBody>
          <a:bodyPr vert="horz" lIns="91440" tIns="45720" rIns="91440" bIns="45720" rtlCol="0" anchor="t">
            <a:normAutofit/>
          </a:bodyPr>
          <a:lstStyle/>
          <a:p>
            <a:pPr marL="0" indent="0">
              <a:buNone/>
            </a:pPr>
            <a:r>
              <a:rPr lang="en-US" cap="all" dirty="0">
                <a:solidFill>
                  <a:schemeClr val="accent1"/>
                </a:solidFill>
              </a:rPr>
              <a:t>Outliers are expected in these type of features and it’s perfectly reasonable to not remove them.</a:t>
            </a:r>
          </a:p>
        </p:txBody>
      </p:sp>
      <p:sp>
        <p:nvSpPr>
          <p:cNvPr id="31"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85889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pic>
        <p:nvPicPr>
          <p:cNvPr id="7" name="Picture 6" descr="Chart, scatter chart&#10;&#10;Description automatically generated">
            <a:extLst>
              <a:ext uri="{FF2B5EF4-FFF2-40B4-BE49-F238E27FC236}">
                <a16:creationId xmlns:a16="http://schemas.microsoft.com/office/drawing/2014/main" id="{1B5AF9C9-9DE2-654D-A943-B9C5BE022840}"/>
              </a:ext>
            </a:extLst>
          </p:cNvPr>
          <p:cNvPicPr>
            <a:picLocks noChangeAspect="1"/>
          </p:cNvPicPr>
          <p:nvPr/>
        </p:nvPicPr>
        <p:blipFill>
          <a:blip r:embed="rId3"/>
          <a:stretch>
            <a:fillRect/>
          </a:stretch>
        </p:blipFill>
        <p:spPr>
          <a:xfrm>
            <a:off x="4506471" y="493512"/>
            <a:ext cx="7358620" cy="2782404"/>
          </a:xfrm>
          <a:prstGeom prst="rect">
            <a:avLst/>
          </a:prstGeom>
        </p:spPr>
      </p:pic>
      <p:pic>
        <p:nvPicPr>
          <p:cNvPr id="8" name="Picture 7">
            <a:extLst>
              <a:ext uri="{FF2B5EF4-FFF2-40B4-BE49-F238E27FC236}">
                <a16:creationId xmlns:a16="http://schemas.microsoft.com/office/drawing/2014/main" id="{E0A50365-C4B6-ED41-B380-3B3390CD0662}"/>
              </a:ext>
            </a:extLst>
          </p:cNvPr>
          <p:cNvPicPr>
            <a:picLocks noChangeAspect="1"/>
          </p:cNvPicPr>
          <p:nvPr/>
        </p:nvPicPr>
        <p:blipFill>
          <a:blip r:embed="rId4"/>
          <a:stretch>
            <a:fillRect/>
          </a:stretch>
        </p:blipFill>
        <p:spPr>
          <a:xfrm>
            <a:off x="4506470" y="3582084"/>
            <a:ext cx="7358619" cy="2734568"/>
          </a:xfrm>
          <a:prstGeom prst="rect">
            <a:avLst/>
          </a:prstGeom>
        </p:spPr>
      </p:pic>
    </p:spTree>
    <p:extLst>
      <p:ext uri="{BB962C8B-B14F-4D97-AF65-F5344CB8AC3E}">
        <p14:creationId xmlns:p14="http://schemas.microsoft.com/office/powerpoint/2010/main" val="3049136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C6B1B-2820-5143-93AE-3ABF1F3C8DD0}"/>
              </a:ext>
            </a:extLst>
          </p:cNvPr>
          <p:cNvSpPr>
            <a:spLocks noGrp="1"/>
          </p:cNvSpPr>
          <p:nvPr>
            <p:ph type="title"/>
          </p:nvPr>
        </p:nvSpPr>
        <p:spPr/>
        <p:txBody>
          <a:bodyPr/>
          <a:lstStyle/>
          <a:p>
            <a:r>
              <a:rPr lang="en-US" dirty="0"/>
              <a:t>Feature selection &amp; feature engineering</a:t>
            </a:r>
          </a:p>
        </p:txBody>
      </p:sp>
      <p:sp>
        <p:nvSpPr>
          <p:cNvPr id="3" name="Content Placeholder 2">
            <a:extLst>
              <a:ext uri="{FF2B5EF4-FFF2-40B4-BE49-F238E27FC236}">
                <a16:creationId xmlns:a16="http://schemas.microsoft.com/office/drawing/2014/main" id="{3CDFF25F-8535-BF4F-9D6C-17A3F1A5B40B}"/>
              </a:ext>
            </a:extLst>
          </p:cNvPr>
          <p:cNvSpPr>
            <a:spLocks noGrp="1"/>
          </p:cNvSpPr>
          <p:nvPr>
            <p:ph idx="1"/>
          </p:nvPr>
        </p:nvSpPr>
        <p:spPr/>
        <p:txBody>
          <a:bodyPr/>
          <a:lstStyle/>
          <a:p>
            <a:endParaRPr lang="en-US" dirty="0"/>
          </a:p>
        </p:txBody>
      </p:sp>
      <p:pic>
        <p:nvPicPr>
          <p:cNvPr id="7" name="Picture 6">
            <a:extLst>
              <a:ext uri="{FF2B5EF4-FFF2-40B4-BE49-F238E27FC236}">
                <a16:creationId xmlns:a16="http://schemas.microsoft.com/office/drawing/2014/main" id="{EA8D8C29-D528-EF40-AF9C-240C149D9015}"/>
              </a:ext>
            </a:extLst>
          </p:cNvPr>
          <p:cNvPicPr>
            <a:picLocks noChangeAspect="1"/>
          </p:cNvPicPr>
          <p:nvPr/>
        </p:nvPicPr>
        <p:blipFill>
          <a:blip r:embed="rId2"/>
          <a:stretch>
            <a:fillRect/>
          </a:stretch>
        </p:blipFill>
        <p:spPr>
          <a:xfrm>
            <a:off x="618186" y="2413344"/>
            <a:ext cx="5477814" cy="3631041"/>
          </a:xfrm>
          <a:prstGeom prst="rect">
            <a:avLst/>
          </a:prstGeom>
        </p:spPr>
      </p:pic>
      <p:pic>
        <p:nvPicPr>
          <p:cNvPr id="8" name="Picture 7">
            <a:extLst>
              <a:ext uri="{FF2B5EF4-FFF2-40B4-BE49-F238E27FC236}">
                <a16:creationId xmlns:a16="http://schemas.microsoft.com/office/drawing/2014/main" id="{D119DEA2-14EE-5249-80A3-D98EE298CB60}"/>
              </a:ext>
            </a:extLst>
          </p:cNvPr>
          <p:cNvPicPr>
            <a:picLocks noChangeAspect="1"/>
          </p:cNvPicPr>
          <p:nvPr/>
        </p:nvPicPr>
        <p:blipFill>
          <a:blip r:embed="rId3"/>
          <a:stretch>
            <a:fillRect/>
          </a:stretch>
        </p:blipFill>
        <p:spPr>
          <a:xfrm>
            <a:off x="6096000" y="2413345"/>
            <a:ext cx="5181600" cy="3923138"/>
          </a:xfrm>
          <a:prstGeom prst="rect">
            <a:avLst/>
          </a:prstGeom>
        </p:spPr>
      </p:pic>
    </p:spTree>
    <p:extLst>
      <p:ext uri="{BB962C8B-B14F-4D97-AF65-F5344CB8AC3E}">
        <p14:creationId xmlns:p14="http://schemas.microsoft.com/office/powerpoint/2010/main" val="698263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2948E-CE01-5E47-B1D5-F87260BE757D}"/>
              </a:ext>
            </a:extLst>
          </p:cNvPr>
          <p:cNvSpPr>
            <a:spLocks noGrp="1"/>
          </p:cNvSpPr>
          <p:nvPr>
            <p:ph type="title"/>
          </p:nvPr>
        </p:nvSpPr>
        <p:spPr/>
        <p:txBody>
          <a:bodyPr/>
          <a:lstStyle/>
          <a:p>
            <a:r>
              <a:rPr lang="en-US" dirty="0"/>
              <a:t>Implementation of models</a:t>
            </a:r>
          </a:p>
        </p:txBody>
      </p:sp>
      <p:sp>
        <p:nvSpPr>
          <p:cNvPr id="3" name="Content Placeholder 2">
            <a:extLst>
              <a:ext uri="{FF2B5EF4-FFF2-40B4-BE49-F238E27FC236}">
                <a16:creationId xmlns:a16="http://schemas.microsoft.com/office/drawing/2014/main" id="{B9D87ECE-C812-FB4F-85D9-69953FBDF6A3}"/>
              </a:ext>
            </a:extLst>
          </p:cNvPr>
          <p:cNvSpPr>
            <a:spLocks noGrp="1"/>
          </p:cNvSpPr>
          <p:nvPr>
            <p:ph idx="1"/>
          </p:nvPr>
        </p:nvSpPr>
        <p:spPr/>
        <p:txBody>
          <a:bodyPr>
            <a:normAutofit fontScale="85000" lnSpcReduction="10000"/>
          </a:bodyPr>
          <a:lstStyle/>
          <a:p>
            <a:r>
              <a:rPr lang="en-US" dirty="0"/>
              <a:t>Logistic Regression, SVM, Naïve Bayes, Decision Tree Classifier, Random Forest Classifier, KNN Classifier, ensemble methods</a:t>
            </a:r>
          </a:p>
          <a:p>
            <a:r>
              <a:rPr lang="en-US" dirty="0"/>
              <a:t>Handling imbalanced classes- Class weighting with Random Forest, Bagging with under sampling</a:t>
            </a:r>
          </a:p>
          <a:p>
            <a:r>
              <a:rPr lang="en-US" dirty="0"/>
              <a:t>Bagging-Under sampling- apply </a:t>
            </a:r>
            <a:r>
              <a:rPr lang="en-AU" dirty="0"/>
              <a:t>data resampling on the bootstrap sample prior to fitting the weak learner model. This is oversampling the minority class or under-sampling the majority class (called under bagging)</a:t>
            </a:r>
          </a:p>
          <a:p>
            <a:r>
              <a:rPr lang="en-AU" dirty="0"/>
              <a:t>Use imbalanced-learn library modules.</a:t>
            </a:r>
          </a:p>
          <a:p>
            <a:r>
              <a:rPr lang="en-US" dirty="0"/>
              <a:t>Class weighting- from </a:t>
            </a:r>
            <a:r>
              <a:rPr lang="en-AU" dirty="0"/>
              <a:t>bootstrapping, the class distribution in the data sample will be different for each tree change. Considered class weighting based on the class distribution in each bootstrap sample, instead of the entire training dataset.</a:t>
            </a:r>
          </a:p>
          <a:p>
            <a:r>
              <a:rPr lang="en-US" dirty="0"/>
              <a:t>Bagging meta estimators- T</a:t>
            </a:r>
            <a:r>
              <a:rPr lang="en-AU" dirty="0"/>
              <a:t>aking base estimator as input along with parameters specifying the strategy to draw random subsets.</a:t>
            </a:r>
            <a:endParaRPr lang="en-US" dirty="0"/>
          </a:p>
        </p:txBody>
      </p:sp>
    </p:spTree>
    <p:extLst>
      <p:ext uri="{BB962C8B-B14F-4D97-AF65-F5344CB8AC3E}">
        <p14:creationId xmlns:p14="http://schemas.microsoft.com/office/powerpoint/2010/main" val="1278351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B7B36-A683-0D4A-81FF-BEB54E069108}"/>
              </a:ext>
            </a:extLst>
          </p:cNvPr>
          <p:cNvSpPr>
            <a:spLocks noGrp="1"/>
          </p:cNvSpPr>
          <p:nvPr>
            <p:ph type="title"/>
          </p:nvPr>
        </p:nvSpPr>
        <p:spPr/>
        <p:txBody>
          <a:bodyPr/>
          <a:lstStyle/>
          <a:p>
            <a:r>
              <a:rPr lang="en-US" dirty="0"/>
              <a:t>Classification models comparison</a:t>
            </a:r>
          </a:p>
        </p:txBody>
      </p:sp>
      <p:sp>
        <p:nvSpPr>
          <p:cNvPr id="8" name="Content Placeholder 7">
            <a:extLst>
              <a:ext uri="{FF2B5EF4-FFF2-40B4-BE49-F238E27FC236}">
                <a16:creationId xmlns:a16="http://schemas.microsoft.com/office/drawing/2014/main" id="{2DE6273F-EA2B-1146-8285-6572DDAEE636}"/>
              </a:ext>
            </a:extLst>
          </p:cNvPr>
          <p:cNvSpPr>
            <a:spLocks noGrp="1"/>
          </p:cNvSpPr>
          <p:nvPr>
            <p:ph idx="1"/>
          </p:nvPr>
        </p:nvSpPr>
        <p:spPr/>
        <p:txBody>
          <a:bodyPr/>
          <a:lstStyle/>
          <a:p>
            <a:endParaRPr lang="en-US" dirty="0"/>
          </a:p>
        </p:txBody>
      </p:sp>
      <p:pic>
        <p:nvPicPr>
          <p:cNvPr id="9" name="Picture 8">
            <a:extLst>
              <a:ext uri="{FF2B5EF4-FFF2-40B4-BE49-F238E27FC236}">
                <a16:creationId xmlns:a16="http://schemas.microsoft.com/office/drawing/2014/main" id="{D5438D50-10CF-7248-A62E-FB2E2B606333}"/>
              </a:ext>
            </a:extLst>
          </p:cNvPr>
          <p:cNvPicPr>
            <a:picLocks noChangeAspect="1"/>
          </p:cNvPicPr>
          <p:nvPr/>
        </p:nvPicPr>
        <p:blipFill>
          <a:blip r:embed="rId2"/>
          <a:stretch>
            <a:fillRect/>
          </a:stretch>
        </p:blipFill>
        <p:spPr>
          <a:xfrm>
            <a:off x="3522601" y="2018970"/>
            <a:ext cx="5146798" cy="4805656"/>
          </a:xfrm>
          <a:prstGeom prst="rect">
            <a:avLst/>
          </a:prstGeom>
        </p:spPr>
      </p:pic>
    </p:spTree>
    <p:extLst>
      <p:ext uri="{BB962C8B-B14F-4D97-AF65-F5344CB8AC3E}">
        <p14:creationId xmlns:p14="http://schemas.microsoft.com/office/powerpoint/2010/main" val="15718905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3D1DF-11A5-8840-831E-A0CFDF016F09}"/>
              </a:ext>
            </a:extLst>
          </p:cNvPr>
          <p:cNvSpPr>
            <a:spLocks noGrp="1"/>
          </p:cNvSpPr>
          <p:nvPr>
            <p:ph type="title"/>
          </p:nvPr>
        </p:nvSpPr>
        <p:spPr/>
        <p:txBody>
          <a:bodyPr/>
          <a:lstStyle/>
          <a:p>
            <a:r>
              <a:rPr lang="en-US" dirty="0"/>
              <a:t>ROC Curves</a:t>
            </a:r>
          </a:p>
        </p:txBody>
      </p:sp>
      <p:pic>
        <p:nvPicPr>
          <p:cNvPr id="8" name="Content Placeholder 7" descr="Chart, line chart&#10;&#10;Description automatically generated">
            <a:extLst>
              <a:ext uri="{FF2B5EF4-FFF2-40B4-BE49-F238E27FC236}">
                <a16:creationId xmlns:a16="http://schemas.microsoft.com/office/drawing/2014/main" id="{332B42F2-0737-754B-919B-5CE1C9D805E2}"/>
              </a:ext>
            </a:extLst>
          </p:cNvPr>
          <p:cNvPicPr>
            <a:picLocks noGrp="1" noChangeAspect="1"/>
          </p:cNvPicPr>
          <p:nvPr>
            <p:ph idx="1"/>
          </p:nvPr>
        </p:nvPicPr>
        <p:blipFill>
          <a:blip r:embed="rId2"/>
          <a:stretch>
            <a:fillRect/>
          </a:stretch>
        </p:blipFill>
        <p:spPr>
          <a:xfrm>
            <a:off x="1154954" y="2415305"/>
            <a:ext cx="4550736" cy="1679987"/>
          </a:xfrm>
        </p:spPr>
      </p:pic>
      <p:pic>
        <p:nvPicPr>
          <p:cNvPr id="9" name="Picture 8">
            <a:extLst>
              <a:ext uri="{FF2B5EF4-FFF2-40B4-BE49-F238E27FC236}">
                <a16:creationId xmlns:a16="http://schemas.microsoft.com/office/drawing/2014/main" id="{4A6782D4-D27F-8E41-B85D-C190F5C6311F}"/>
              </a:ext>
            </a:extLst>
          </p:cNvPr>
          <p:cNvPicPr>
            <a:picLocks noChangeAspect="1"/>
          </p:cNvPicPr>
          <p:nvPr/>
        </p:nvPicPr>
        <p:blipFill>
          <a:blip r:embed="rId3"/>
          <a:stretch>
            <a:fillRect/>
          </a:stretch>
        </p:blipFill>
        <p:spPr>
          <a:xfrm>
            <a:off x="5932966" y="2415305"/>
            <a:ext cx="4699592" cy="1734940"/>
          </a:xfrm>
          <a:prstGeom prst="rect">
            <a:avLst/>
          </a:prstGeom>
        </p:spPr>
      </p:pic>
      <p:pic>
        <p:nvPicPr>
          <p:cNvPr id="10" name="Picture 9">
            <a:extLst>
              <a:ext uri="{FF2B5EF4-FFF2-40B4-BE49-F238E27FC236}">
                <a16:creationId xmlns:a16="http://schemas.microsoft.com/office/drawing/2014/main" id="{5BEC43C7-076E-BE42-AA03-66492D3F8252}"/>
              </a:ext>
            </a:extLst>
          </p:cNvPr>
          <p:cNvPicPr>
            <a:picLocks noChangeAspect="1"/>
          </p:cNvPicPr>
          <p:nvPr/>
        </p:nvPicPr>
        <p:blipFill>
          <a:blip r:embed="rId4"/>
          <a:stretch>
            <a:fillRect/>
          </a:stretch>
        </p:blipFill>
        <p:spPr>
          <a:xfrm>
            <a:off x="978195" y="4235259"/>
            <a:ext cx="4727495" cy="1745241"/>
          </a:xfrm>
          <a:prstGeom prst="rect">
            <a:avLst/>
          </a:prstGeom>
        </p:spPr>
      </p:pic>
      <p:pic>
        <p:nvPicPr>
          <p:cNvPr id="11" name="Content Placeholder 8" descr="Chart, line chart&#10;&#10;Description automatically generated">
            <a:extLst>
              <a:ext uri="{FF2B5EF4-FFF2-40B4-BE49-F238E27FC236}">
                <a16:creationId xmlns:a16="http://schemas.microsoft.com/office/drawing/2014/main" id="{85BBBA24-A7D6-714C-BF9A-A94933BE91E0}"/>
              </a:ext>
            </a:extLst>
          </p:cNvPr>
          <p:cNvPicPr>
            <a:picLocks noChangeAspect="1"/>
          </p:cNvPicPr>
          <p:nvPr/>
        </p:nvPicPr>
        <p:blipFill>
          <a:blip r:embed="rId5"/>
          <a:stretch>
            <a:fillRect/>
          </a:stretch>
        </p:blipFill>
        <p:spPr>
          <a:xfrm>
            <a:off x="5819328" y="4198457"/>
            <a:ext cx="4926868" cy="1818844"/>
          </a:xfrm>
          <a:prstGeom prst="rect">
            <a:avLst/>
          </a:prstGeom>
        </p:spPr>
      </p:pic>
    </p:spTree>
    <p:extLst>
      <p:ext uri="{BB962C8B-B14F-4D97-AF65-F5344CB8AC3E}">
        <p14:creationId xmlns:p14="http://schemas.microsoft.com/office/powerpoint/2010/main" val="27207817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9" name="Rectangle 18">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4521900E-1DED-7C48-A771-A89F4083C537}"/>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Results &amp; Conclusion</a:t>
            </a:r>
          </a:p>
        </p:txBody>
      </p:sp>
      <p:cxnSp>
        <p:nvCxnSpPr>
          <p:cNvPr id="22" name="Straight Connector 21">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22FF19F4-0A8B-AF43-AFEA-FB1423FE819D}"/>
              </a:ext>
            </a:extLst>
          </p:cNvPr>
          <p:cNvSpPr>
            <a:spLocks noGrp="1"/>
          </p:cNvSpPr>
          <p:nvPr>
            <p:ph idx="1"/>
          </p:nvPr>
        </p:nvSpPr>
        <p:spPr>
          <a:xfrm>
            <a:off x="5041399" y="1085549"/>
            <a:ext cx="5579707" cy="4686903"/>
          </a:xfrm>
        </p:spPr>
        <p:txBody>
          <a:bodyPr anchor="ctr">
            <a:normAutofit/>
          </a:bodyPr>
          <a:lstStyle/>
          <a:p>
            <a:r>
              <a:rPr lang="en-US" dirty="0">
                <a:solidFill>
                  <a:schemeClr val="tx1"/>
                </a:solidFill>
              </a:rPr>
              <a:t>Logistic Regression, Decision Tree and Ada-boost performed well.</a:t>
            </a:r>
          </a:p>
          <a:p>
            <a:r>
              <a:rPr lang="en-US" dirty="0">
                <a:solidFill>
                  <a:schemeClr val="tx1"/>
                </a:solidFill>
              </a:rPr>
              <a:t>Class weighting and under sampling methods to cope with imbalanced classes helped improve the model performance.</a:t>
            </a:r>
          </a:p>
          <a:p>
            <a:r>
              <a:rPr lang="en-US" dirty="0">
                <a:solidFill>
                  <a:schemeClr val="tx1"/>
                </a:solidFill>
              </a:rPr>
              <a:t>Pairing ensemble method with base models helped improved the base model’s performance.</a:t>
            </a:r>
          </a:p>
        </p:txBody>
      </p:sp>
    </p:spTree>
    <p:extLst>
      <p:ext uri="{BB962C8B-B14F-4D97-AF65-F5344CB8AC3E}">
        <p14:creationId xmlns:p14="http://schemas.microsoft.com/office/powerpoint/2010/main" val="286230033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0896D-56DD-7142-9468-DE233EA7D916}"/>
              </a:ext>
            </a:extLst>
          </p:cNvPr>
          <p:cNvSpPr>
            <a:spLocks noGrp="1"/>
          </p:cNvSpPr>
          <p:nvPr>
            <p:ph type="title"/>
          </p:nvPr>
        </p:nvSpPr>
        <p:spPr>
          <a:xfrm>
            <a:off x="1154954" y="973668"/>
            <a:ext cx="8761413" cy="706964"/>
          </a:xfrm>
        </p:spPr>
        <p:txBody>
          <a:bodyPr>
            <a:normAutofit/>
          </a:bodyPr>
          <a:lstStyle/>
          <a:p>
            <a:r>
              <a:rPr lang="en-US">
                <a:solidFill>
                  <a:srgbClr val="EBEBEB"/>
                </a:solidFill>
              </a:rPr>
              <a:t>Introduction &amp; project objective</a:t>
            </a:r>
          </a:p>
        </p:txBody>
      </p:sp>
      <p:sp>
        <p:nvSpPr>
          <p:cNvPr id="3" name="Content Placeholder 2">
            <a:extLst>
              <a:ext uri="{FF2B5EF4-FFF2-40B4-BE49-F238E27FC236}">
                <a16:creationId xmlns:a16="http://schemas.microsoft.com/office/drawing/2014/main" id="{0F272233-E986-CA4B-B0E4-27F3844A2147}"/>
              </a:ext>
            </a:extLst>
          </p:cNvPr>
          <p:cNvSpPr>
            <a:spLocks noGrp="1"/>
          </p:cNvSpPr>
          <p:nvPr>
            <p:ph idx="1"/>
          </p:nvPr>
        </p:nvSpPr>
        <p:spPr>
          <a:xfrm>
            <a:off x="1154954" y="2603500"/>
            <a:ext cx="5211979" cy="3416300"/>
          </a:xfrm>
        </p:spPr>
        <p:txBody>
          <a:bodyPr anchor="ctr">
            <a:normAutofit/>
          </a:bodyPr>
          <a:lstStyle/>
          <a:p>
            <a:pPr>
              <a:lnSpc>
                <a:spcPct val="90000"/>
              </a:lnSpc>
            </a:pPr>
            <a:r>
              <a:rPr lang="en-AU" sz="1300" dirty="0"/>
              <a:t>In a lending process, customer first apply for a loan then a company validates the customer eligibility for loan. </a:t>
            </a:r>
          </a:p>
          <a:p>
            <a:pPr>
              <a:lnSpc>
                <a:spcPct val="90000"/>
              </a:lnSpc>
            </a:pPr>
            <a:r>
              <a:rPr lang="en-AU" sz="1300" dirty="0"/>
              <a:t>Company wants to automate the loan eligibility process based on customer detail provided while filling online application form. </a:t>
            </a:r>
          </a:p>
          <a:p>
            <a:pPr>
              <a:lnSpc>
                <a:spcPct val="90000"/>
              </a:lnSpc>
            </a:pPr>
            <a:r>
              <a:rPr lang="en-AU" sz="1300" dirty="0"/>
              <a:t>To automate this process, identify the customers segments, those are eligible for loan amount so that they can specifically target these customers.</a:t>
            </a:r>
          </a:p>
          <a:p>
            <a:pPr>
              <a:lnSpc>
                <a:spcPct val="90000"/>
              </a:lnSpc>
            </a:pPr>
            <a:r>
              <a:rPr lang="en-AU" sz="1300" dirty="0"/>
              <a:t>Loan prediction is a very common real-life problem that each retail bank faces. It can help assess risks and save a lot of man hours.</a:t>
            </a:r>
          </a:p>
          <a:p>
            <a:pPr>
              <a:lnSpc>
                <a:spcPct val="90000"/>
              </a:lnSpc>
            </a:pPr>
            <a:r>
              <a:rPr lang="en-AU" sz="1300" dirty="0"/>
              <a:t>This project focuses on implementing ML models that can predict whether future customers are eligible to apply for a loan.</a:t>
            </a:r>
          </a:p>
        </p:txBody>
      </p:sp>
      <p:pic>
        <p:nvPicPr>
          <p:cNvPr id="4" name="Picture 3">
            <a:extLst>
              <a:ext uri="{FF2B5EF4-FFF2-40B4-BE49-F238E27FC236}">
                <a16:creationId xmlns:a16="http://schemas.microsoft.com/office/drawing/2014/main" id="{8A3535EC-1B2C-294A-91FE-3F7C92EFC9B4}"/>
              </a:ext>
            </a:extLst>
          </p:cNvPr>
          <p:cNvPicPr>
            <a:picLocks noChangeAspect="1"/>
          </p:cNvPicPr>
          <p:nvPr/>
        </p:nvPicPr>
        <p:blipFill>
          <a:blip r:embed="rId2"/>
          <a:stretch>
            <a:fillRect/>
          </a:stretch>
        </p:blipFill>
        <p:spPr>
          <a:xfrm>
            <a:off x="6798733" y="3321040"/>
            <a:ext cx="4345024" cy="197698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7009259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38928-F62E-724F-BA5A-B7CC18969A9D}"/>
              </a:ext>
            </a:extLst>
          </p:cNvPr>
          <p:cNvSpPr>
            <a:spLocks noGrp="1"/>
          </p:cNvSpPr>
          <p:nvPr>
            <p:ph type="title"/>
          </p:nvPr>
        </p:nvSpPr>
        <p:spPr/>
        <p:txBody>
          <a:bodyPr/>
          <a:lstStyle/>
          <a:p>
            <a:r>
              <a:rPr lang="en-US" dirty="0"/>
              <a:t>Future Tasks to improve the results</a:t>
            </a:r>
          </a:p>
        </p:txBody>
      </p:sp>
      <p:sp>
        <p:nvSpPr>
          <p:cNvPr id="3" name="Content Placeholder 2">
            <a:extLst>
              <a:ext uri="{FF2B5EF4-FFF2-40B4-BE49-F238E27FC236}">
                <a16:creationId xmlns:a16="http://schemas.microsoft.com/office/drawing/2014/main" id="{E62EDB35-30F9-7C49-AEE8-2A47A58F4936}"/>
              </a:ext>
            </a:extLst>
          </p:cNvPr>
          <p:cNvSpPr>
            <a:spLocks noGrp="1"/>
          </p:cNvSpPr>
          <p:nvPr>
            <p:ph idx="1"/>
          </p:nvPr>
        </p:nvSpPr>
        <p:spPr/>
        <p:txBody>
          <a:bodyPr/>
          <a:lstStyle/>
          <a:p>
            <a:r>
              <a:rPr lang="en-US" dirty="0"/>
              <a:t>Perform hyperparameter tunning for the three selected models to further determine the best model (using Grid Search)</a:t>
            </a:r>
          </a:p>
          <a:p>
            <a:r>
              <a:rPr lang="en-US" dirty="0"/>
              <a:t>Inspect feature importance for the three models selected.</a:t>
            </a:r>
          </a:p>
          <a:p>
            <a:r>
              <a:rPr lang="en-US" dirty="0"/>
              <a:t>Apply ensemble other boosting methods on the dataset such as </a:t>
            </a:r>
            <a:r>
              <a:rPr lang="en-US" dirty="0" err="1"/>
              <a:t>XGboost</a:t>
            </a:r>
            <a:r>
              <a:rPr lang="en-US" dirty="0"/>
              <a:t> and Light GBM and use stacking ensemble method. </a:t>
            </a:r>
          </a:p>
        </p:txBody>
      </p:sp>
    </p:spTree>
    <p:extLst>
      <p:ext uri="{BB962C8B-B14F-4D97-AF65-F5344CB8AC3E}">
        <p14:creationId xmlns:p14="http://schemas.microsoft.com/office/powerpoint/2010/main" val="2712074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F2470-6517-7246-86B6-28F6B10A9D3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5409770-AA5E-C843-BC89-C97BB13E21B6}"/>
              </a:ext>
            </a:extLst>
          </p:cNvPr>
          <p:cNvSpPr>
            <a:spLocks noGrp="1"/>
          </p:cNvSpPr>
          <p:nvPr>
            <p:ph idx="1"/>
          </p:nvPr>
        </p:nvSpPr>
        <p:spPr/>
        <p:txBody>
          <a:bodyPr/>
          <a:lstStyle/>
          <a:p>
            <a:r>
              <a:rPr lang="en-US" dirty="0">
                <a:hlinkClick r:id="rId2"/>
              </a:rPr>
              <a:t>https://www.kaggle.com/yaheaal/loan-status-with-different-models</a:t>
            </a:r>
            <a:endParaRPr lang="en-US" dirty="0"/>
          </a:p>
          <a:p>
            <a:r>
              <a:rPr lang="en-US" dirty="0">
                <a:hlinkClick r:id="rId3"/>
              </a:rPr>
              <a:t>https://www.kaggle.com/sazid28/home-loan-prediction</a:t>
            </a:r>
            <a:endParaRPr lang="en-US" dirty="0"/>
          </a:p>
          <a:p>
            <a:r>
              <a:rPr lang="en-US" dirty="0">
                <a:hlinkClick r:id="rId4"/>
              </a:rPr>
              <a:t>https://www.youtube.com/watch?v=NqdyfMbVo1Q</a:t>
            </a:r>
            <a:endParaRPr lang="en-US" dirty="0"/>
          </a:p>
          <a:p>
            <a:r>
              <a:rPr lang="en-US" dirty="0">
                <a:hlinkClick r:id="rId5"/>
              </a:rPr>
              <a:t>https://machinelearningmastery.com/bagging-and-random-forest-for-imbalanced-classification/</a:t>
            </a:r>
            <a:endParaRPr lang="en-US" dirty="0"/>
          </a:p>
          <a:p>
            <a:pPr marL="0" indent="0">
              <a:buNone/>
            </a:pPr>
            <a:endParaRPr lang="en-US" dirty="0"/>
          </a:p>
        </p:txBody>
      </p:sp>
    </p:spTree>
    <p:extLst>
      <p:ext uri="{BB962C8B-B14F-4D97-AF65-F5344CB8AC3E}">
        <p14:creationId xmlns:p14="http://schemas.microsoft.com/office/powerpoint/2010/main" val="3291896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Magnifying glass on clear background">
            <a:extLst>
              <a:ext uri="{FF2B5EF4-FFF2-40B4-BE49-F238E27FC236}">
                <a16:creationId xmlns:a16="http://schemas.microsoft.com/office/drawing/2014/main" id="{6E58B35C-83F4-4145-9912-7B47587BE51F}"/>
              </a:ext>
            </a:extLst>
          </p:cNvPr>
          <p:cNvPicPr>
            <a:picLocks noChangeAspect="1"/>
          </p:cNvPicPr>
          <p:nvPr/>
        </p:nvPicPr>
        <p:blipFill rotWithShape="1">
          <a:blip r:embed="rId3"/>
          <a:srcRect t="10052" r="-1" b="28258"/>
          <a:stretch/>
        </p:blipFill>
        <p:spPr>
          <a:xfrm>
            <a:off x="1" y="-5"/>
            <a:ext cx="12191695"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15" name="Freeform: Shape 14">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C33C6DA5-5ED2-1841-A420-7364A1F5082D}"/>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dirty="0">
                <a:solidFill>
                  <a:srgbClr val="EBEBEB"/>
                </a:solidFill>
              </a:rPr>
              <a:t>Thank you!</a:t>
            </a:r>
          </a:p>
        </p:txBody>
      </p:sp>
      <p:sp>
        <p:nvSpPr>
          <p:cNvPr id="19"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37097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FAD60-13F3-D846-8265-EC869A4E9AC2}"/>
              </a:ext>
            </a:extLst>
          </p:cNvPr>
          <p:cNvSpPr>
            <a:spLocks noGrp="1"/>
          </p:cNvSpPr>
          <p:nvPr>
            <p:ph type="title"/>
          </p:nvPr>
        </p:nvSpPr>
        <p:spPr/>
        <p:txBody>
          <a:bodyPr/>
          <a:lstStyle/>
          <a:p>
            <a:r>
              <a:rPr lang="en-AU" sz="3200" dirty="0"/>
              <a:t>Australian Prudential Regulation Authority(</a:t>
            </a:r>
            <a:r>
              <a:rPr lang="en-US" sz="3200" dirty="0"/>
              <a:t>APRA) eligibility criteria-The 5 C’s </a:t>
            </a:r>
          </a:p>
        </p:txBody>
      </p:sp>
      <p:pic>
        <p:nvPicPr>
          <p:cNvPr id="15" name="Content Placeholder 14" descr="Text&#10;&#10;Description automatically generated with low confidence">
            <a:extLst>
              <a:ext uri="{FF2B5EF4-FFF2-40B4-BE49-F238E27FC236}">
                <a16:creationId xmlns:a16="http://schemas.microsoft.com/office/drawing/2014/main" id="{AC15B11B-9C3A-6041-8A18-3BD4C9A7A172}"/>
              </a:ext>
            </a:extLst>
          </p:cNvPr>
          <p:cNvPicPr>
            <a:picLocks noGrp="1" noChangeAspect="1"/>
          </p:cNvPicPr>
          <p:nvPr>
            <p:ph idx="1"/>
          </p:nvPr>
        </p:nvPicPr>
        <p:blipFill>
          <a:blip r:embed="rId2"/>
          <a:stretch>
            <a:fillRect/>
          </a:stretch>
        </p:blipFill>
        <p:spPr>
          <a:xfrm>
            <a:off x="1587305" y="4467823"/>
            <a:ext cx="2957771" cy="1614032"/>
          </a:xfrm>
        </p:spPr>
      </p:pic>
      <p:pic>
        <p:nvPicPr>
          <p:cNvPr id="9" name="Picture 8">
            <a:extLst>
              <a:ext uri="{FF2B5EF4-FFF2-40B4-BE49-F238E27FC236}">
                <a16:creationId xmlns:a16="http://schemas.microsoft.com/office/drawing/2014/main" id="{2EC3FF7D-C5F7-3B47-A952-C76727FD2DB6}"/>
              </a:ext>
            </a:extLst>
          </p:cNvPr>
          <p:cNvPicPr>
            <a:picLocks noChangeAspect="1"/>
          </p:cNvPicPr>
          <p:nvPr/>
        </p:nvPicPr>
        <p:blipFill>
          <a:blip r:embed="rId3"/>
          <a:stretch>
            <a:fillRect/>
          </a:stretch>
        </p:blipFill>
        <p:spPr>
          <a:xfrm>
            <a:off x="721094" y="2366925"/>
            <a:ext cx="2957771" cy="1696316"/>
          </a:xfrm>
          <a:prstGeom prst="rect">
            <a:avLst/>
          </a:prstGeom>
        </p:spPr>
      </p:pic>
      <p:pic>
        <p:nvPicPr>
          <p:cNvPr id="10" name="Picture 9">
            <a:extLst>
              <a:ext uri="{FF2B5EF4-FFF2-40B4-BE49-F238E27FC236}">
                <a16:creationId xmlns:a16="http://schemas.microsoft.com/office/drawing/2014/main" id="{3CEC0307-3B02-244D-81A2-7E76C8485833}"/>
              </a:ext>
            </a:extLst>
          </p:cNvPr>
          <p:cNvPicPr>
            <a:picLocks noChangeAspect="1"/>
          </p:cNvPicPr>
          <p:nvPr/>
        </p:nvPicPr>
        <p:blipFill>
          <a:blip r:embed="rId4"/>
          <a:stretch>
            <a:fillRect/>
          </a:stretch>
        </p:blipFill>
        <p:spPr>
          <a:xfrm>
            <a:off x="4112725" y="2419648"/>
            <a:ext cx="3232805" cy="1590870"/>
          </a:xfrm>
          <a:prstGeom prst="rect">
            <a:avLst/>
          </a:prstGeom>
        </p:spPr>
      </p:pic>
      <p:pic>
        <p:nvPicPr>
          <p:cNvPr id="11" name="Picture 10">
            <a:extLst>
              <a:ext uri="{FF2B5EF4-FFF2-40B4-BE49-F238E27FC236}">
                <a16:creationId xmlns:a16="http://schemas.microsoft.com/office/drawing/2014/main" id="{019E58B5-0F1E-CB4C-9752-859C385A919E}"/>
              </a:ext>
            </a:extLst>
          </p:cNvPr>
          <p:cNvPicPr>
            <a:picLocks noChangeAspect="1"/>
          </p:cNvPicPr>
          <p:nvPr/>
        </p:nvPicPr>
        <p:blipFill>
          <a:blip r:embed="rId5"/>
          <a:stretch>
            <a:fillRect/>
          </a:stretch>
        </p:blipFill>
        <p:spPr>
          <a:xfrm>
            <a:off x="7878601" y="2366925"/>
            <a:ext cx="2957772" cy="1827699"/>
          </a:xfrm>
          <a:prstGeom prst="rect">
            <a:avLst/>
          </a:prstGeom>
        </p:spPr>
      </p:pic>
      <p:pic>
        <p:nvPicPr>
          <p:cNvPr id="16" name="Picture 15">
            <a:extLst>
              <a:ext uri="{FF2B5EF4-FFF2-40B4-BE49-F238E27FC236}">
                <a16:creationId xmlns:a16="http://schemas.microsoft.com/office/drawing/2014/main" id="{172B4695-5AED-8242-8728-A77D241F633F}"/>
              </a:ext>
            </a:extLst>
          </p:cNvPr>
          <p:cNvPicPr>
            <a:picLocks noChangeAspect="1"/>
          </p:cNvPicPr>
          <p:nvPr/>
        </p:nvPicPr>
        <p:blipFill>
          <a:blip r:embed="rId6"/>
          <a:stretch>
            <a:fillRect/>
          </a:stretch>
        </p:blipFill>
        <p:spPr>
          <a:xfrm>
            <a:off x="5085450" y="4511616"/>
            <a:ext cx="2793151" cy="1613502"/>
          </a:xfrm>
          <a:prstGeom prst="rect">
            <a:avLst/>
          </a:prstGeom>
        </p:spPr>
      </p:pic>
    </p:spTree>
    <p:extLst>
      <p:ext uri="{BB962C8B-B14F-4D97-AF65-F5344CB8AC3E}">
        <p14:creationId xmlns:p14="http://schemas.microsoft.com/office/powerpoint/2010/main" val="258033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CCDAC26E-93AD-D14A-887D-FA5AFE81047C}"/>
              </a:ext>
            </a:extLst>
          </p:cNvPr>
          <p:cNvSpPr>
            <a:spLocks noGrp="1"/>
          </p:cNvSpPr>
          <p:nvPr>
            <p:ph type="title"/>
          </p:nvPr>
        </p:nvSpPr>
        <p:spPr>
          <a:xfrm>
            <a:off x="1154955" y="973668"/>
            <a:ext cx="2942210" cy="1020232"/>
          </a:xfrm>
        </p:spPr>
        <p:txBody>
          <a:bodyPr>
            <a:normAutofit/>
          </a:bodyPr>
          <a:lstStyle/>
          <a:p>
            <a:pPr>
              <a:lnSpc>
                <a:spcPct val="90000"/>
              </a:lnSpc>
            </a:pPr>
            <a:r>
              <a:rPr lang="en-US" sz="3300">
                <a:solidFill>
                  <a:srgbClr val="EBEBEB"/>
                </a:solidFill>
              </a:rPr>
              <a:t>About the dataset</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A4873F2-B728-F94F-965C-E83A10ED73DC}"/>
              </a:ext>
            </a:extLst>
          </p:cNvPr>
          <p:cNvSpPr>
            <a:spLocks noGrp="1"/>
          </p:cNvSpPr>
          <p:nvPr>
            <p:ph idx="1"/>
          </p:nvPr>
        </p:nvSpPr>
        <p:spPr>
          <a:xfrm>
            <a:off x="1154955" y="2120900"/>
            <a:ext cx="3133726" cy="3898900"/>
          </a:xfrm>
        </p:spPr>
        <p:txBody>
          <a:bodyPr>
            <a:normAutofit/>
          </a:bodyPr>
          <a:lstStyle/>
          <a:p>
            <a:r>
              <a:rPr lang="en-AU" dirty="0">
                <a:solidFill>
                  <a:srgbClr val="FFFFFF"/>
                </a:solidFill>
              </a:rPr>
              <a:t>To find whether a customer is eligible based on the input parameters like </a:t>
            </a:r>
            <a:r>
              <a:rPr lang="en-AU" dirty="0"/>
              <a:t>Gender, Marital Status, Education, Number of Dependents, Income, Loan Amount, Credit History and others. </a:t>
            </a:r>
            <a:endParaRPr lang="en-AU" dirty="0">
              <a:solidFill>
                <a:srgbClr val="FFFFFF"/>
              </a:solidFill>
            </a:endParaRPr>
          </a:p>
          <a:p>
            <a:endParaRPr lang="en-US" dirty="0">
              <a:solidFill>
                <a:srgbClr val="FFFFFF"/>
              </a:solidFill>
            </a:endParaRP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Picture 5" descr="Table&#10;&#10;Description automatically generated">
            <a:extLst>
              <a:ext uri="{FF2B5EF4-FFF2-40B4-BE49-F238E27FC236}">
                <a16:creationId xmlns:a16="http://schemas.microsoft.com/office/drawing/2014/main" id="{580E01B3-D660-F14F-8981-9B9218C6A775}"/>
              </a:ext>
            </a:extLst>
          </p:cNvPr>
          <p:cNvPicPr>
            <a:picLocks noChangeAspect="1"/>
          </p:cNvPicPr>
          <p:nvPr/>
        </p:nvPicPr>
        <p:blipFill>
          <a:blip r:embed="rId2"/>
          <a:stretch>
            <a:fillRect/>
          </a:stretch>
        </p:blipFill>
        <p:spPr>
          <a:xfrm>
            <a:off x="4437417" y="1787315"/>
            <a:ext cx="7580711" cy="2975185"/>
          </a:xfrm>
          <a:prstGeom prst="rect">
            <a:avLst/>
          </a:prstGeom>
        </p:spPr>
      </p:pic>
      <p:pic>
        <p:nvPicPr>
          <p:cNvPr id="7" name="Picture 6">
            <a:extLst>
              <a:ext uri="{FF2B5EF4-FFF2-40B4-BE49-F238E27FC236}">
                <a16:creationId xmlns:a16="http://schemas.microsoft.com/office/drawing/2014/main" id="{3C7301AA-699E-4040-9800-72248BD17631}"/>
              </a:ext>
            </a:extLst>
          </p:cNvPr>
          <p:cNvPicPr>
            <a:picLocks noChangeAspect="1"/>
          </p:cNvPicPr>
          <p:nvPr/>
        </p:nvPicPr>
        <p:blipFill>
          <a:blip r:embed="rId3"/>
          <a:stretch>
            <a:fillRect/>
          </a:stretch>
        </p:blipFill>
        <p:spPr>
          <a:xfrm>
            <a:off x="5590532" y="4957778"/>
            <a:ext cx="5388961" cy="577389"/>
          </a:xfrm>
          <a:prstGeom prst="rect">
            <a:avLst/>
          </a:prstGeom>
        </p:spPr>
      </p:pic>
    </p:spTree>
    <p:extLst>
      <p:ext uri="{BB962C8B-B14F-4D97-AF65-F5344CB8AC3E}">
        <p14:creationId xmlns:p14="http://schemas.microsoft.com/office/powerpoint/2010/main" val="237898373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E25A6AAE-62F1-5C41-8DE7-2B90B635DB47}"/>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Target variable</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89BE1E3-35F5-8946-BC00-3FA7F9FCE2BA}"/>
              </a:ext>
            </a:extLst>
          </p:cNvPr>
          <p:cNvSpPr>
            <a:spLocks noGrp="1"/>
          </p:cNvSpPr>
          <p:nvPr>
            <p:ph idx="1"/>
          </p:nvPr>
        </p:nvSpPr>
        <p:spPr>
          <a:xfrm>
            <a:off x="1154955" y="2120900"/>
            <a:ext cx="3133726" cy="3898900"/>
          </a:xfrm>
        </p:spPr>
        <p:txBody>
          <a:bodyPr>
            <a:normAutofit/>
          </a:bodyPr>
          <a:lstStyle/>
          <a:p>
            <a:r>
              <a:rPr lang="en-US" dirty="0">
                <a:solidFill>
                  <a:srgbClr val="FFFFFF"/>
                </a:solidFill>
              </a:rPr>
              <a:t>‘</a:t>
            </a:r>
            <a:r>
              <a:rPr lang="en-US" dirty="0" err="1">
                <a:solidFill>
                  <a:srgbClr val="FFFFFF"/>
                </a:solidFill>
              </a:rPr>
              <a:t>Loan_Status</a:t>
            </a:r>
            <a:r>
              <a:rPr lang="en-US" dirty="0">
                <a:solidFill>
                  <a:srgbClr val="FFFFFF"/>
                </a:solidFill>
              </a:rPr>
              <a:t>’ selected</a:t>
            </a:r>
          </a:p>
          <a:p>
            <a:r>
              <a:rPr lang="en-US" dirty="0">
                <a:solidFill>
                  <a:srgbClr val="FFFFFF"/>
                </a:solidFill>
              </a:rPr>
              <a:t>Binary classification</a:t>
            </a:r>
          </a:p>
          <a:p>
            <a:r>
              <a:rPr lang="en-US" dirty="0">
                <a:solidFill>
                  <a:srgbClr val="FFFFFF"/>
                </a:solidFill>
              </a:rPr>
              <a:t>Outputs are imbalanced but some classifiers can handle this if correctly applied.</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Picture 5">
            <a:extLst>
              <a:ext uri="{FF2B5EF4-FFF2-40B4-BE49-F238E27FC236}">
                <a16:creationId xmlns:a16="http://schemas.microsoft.com/office/drawing/2014/main" id="{31E92DDB-833E-424F-85E9-5727F15E4642}"/>
              </a:ext>
            </a:extLst>
          </p:cNvPr>
          <p:cNvPicPr>
            <a:picLocks noChangeAspect="1"/>
          </p:cNvPicPr>
          <p:nvPr/>
        </p:nvPicPr>
        <p:blipFill>
          <a:blip r:embed="rId2"/>
          <a:stretch>
            <a:fillRect/>
          </a:stretch>
        </p:blipFill>
        <p:spPr>
          <a:xfrm>
            <a:off x="4929741" y="1920240"/>
            <a:ext cx="7209681" cy="2663818"/>
          </a:xfrm>
          <a:prstGeom prst="rect">
            <a:avLst/>
          </a:prstGeom>
        </p:spPr>
      </p:pic>
    </p:spTree>
    <p:extLst>
      <p:ext uri="{BB962C8B-B14F-4D97-AF65-F5344CB8AC3E}">
        <p14:creationId xmlns:p14="http://schemas.microsoft.com/office/powerpoint/2010/main" val="28610569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1" name="Rectangle 20">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4" name="Rectangle 23">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6" name="Rectangle 25">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Graphs and plots layered on a blue digital screen">
            <a:extLst>
              <a:ext uri="{FF2B5EF4-FFF2-40B4-BE49-F238E27FC236}">
                <a16:creationId xmlns:a16="http://schemas.microsoft.com/office/drawing/2014/main" id="{D10E14BD-98C8-40E9-8E3B-6D2B8561808D}"/>
              </a:ext>
            </a:extLst>
          </p:cNvPr>
          <p:cNvPicPr>
            <a:picLocks noChangeAspect="1"/>
          </p:cNvPicPr>
          <p:nvPr/>
        </p:nvPicPr>
        <p:blipFill rotWithShape="1">
          <a:blip r:embed="rId3">
            <a:alphaModFix amt="40000"/>
          </a:blip>
          <a:srcRect t="6893" b="18107"/>
          <a:stretch/>
        </p:blipFill>
        <p:spPr>
          <a:xfrm>
            <a:off x="20" y="10"/>
            <a:ext cx="12191980" cy="6857990"/>
          </a:xfrm>
          <a:prstGeom prst="rect">
            <a:avLst/>
          </a:prstGeom>
        </p:spPr>
      </p:pic>
      <p:sp>
        <p:nvSpPr>
          <p:cNvPr id="2" name="Title 1">
            <a:extLst>
              <a:ext uri="{FF2B5EF4-FFF2-40B4-BE49-F238E27FC236}">
                <a16:creationId xmlns:a16="http://schemas.microsoft.com/office/drawing/2014/main" id="{81146185-DF52-F04E-8221-63B8C2E3E5FD}"/>
              </a:ext>
            </a:extLst>
          </p:cNvPr>
          <p:cNvSpPr>
            <a:spLocks noGrp="1"/>
          </p:cNvSpPr>
          <p:nvPr>
            <p:ph type="title"/>
          </p:nvPr>
        </p:nvSpPr>
        <p:spPr>
          <a:xfrm>
            <a:off x="1154955" y="2099733"/>
            <a:ext cx="8825658" cy="2677648"/>
          </a:xfrm>
        </p:spPr>
        <p:txBody>
          <a:bodyPr vert="horz" lIns="91440" tIns="45720" rIns="91440" bIns="45720" rtlCol="0" anchor="b">
            <a:normAutofit/>
          </a:bodyPr>
          <a:lstStyle/>
          <a:p>
            <a:r>
              <a:rPr lang="en-US" sz="5400">
                <a:solidFill>
                  <a:schemeClr val="tx1"/>
                </a:solidFill>
              </a:rPr>
              <a:t>Analysis &amp; visualization of input variables</a:t>
            </a:r>
          </a:p>
        </p:txBody>
      </p:sp>
    </p:spTree>
    <p:extLst>
      <p:ext uri="{BB962C8B-B14F-4D97-AF65-F5344CB8AC3E}">
        <p14:creationId xmlns:p14="http://schemas.microsoft.com/office/powerpoint/2010/main" val="41065922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33F79-0D37-BC40-A902-8D915B80B598}"/>
              </a:ext>
            </a:extLst>
          </p:cNvPr>
          <p:cNvSpPr>
            <a:spLocks noGrp="1"/>
          </p:cNvSpPr>
          <p:nvPr>
            <p:ph type="title"/>
          </p:nvPr>
        </p:nvSpPr>
        <p:spPr/>
        <p:txBody>
          <a:bodyPr/>
          <a:lstStyle/>
          <a:p>
            <a:r>
              <a:rPr lang="en-US" dirty="0"/>
              <a:t>Credit History with Loan Status</a:t>
            </a:r>
          </a:p>
        </p:txBody>
      </p:sp>
      <p:pic>
        <p:nvPicPr>
          <p:cNvPr id="5" name="Content Placeholder 4" descr="Chart, bar chart&#10;&#10;Description automatically generated">
            <a:extLst>
              <a:ext uri="{FF2B5EF4-FFF2-40B4-BE49-F238E27FC236}">
                <a16:creationId xmlns:a16="http://schemas.microsoft.com/office/drawing/2014/main" id="{6DA6351F-C397-BB46-8588-81FFF6EBE77F}"/>
              </a:ext>
            </a:extLst>
          </p:cNvPr>
          <p:cNvPicPr>
            <a:picLocks noGrp="1" noChangeAspect="1"/>
          </p:cNvPicPr>
          <p:nvPr>
            <p:ph idx="1"/>
          </p:nvPr>
        </p:nvPicPr>
        <p:blipFill>
          <a:blip r:embed="rId2"/>
          <a:stretch>
            <a:fillRect/>
          </a:stretch>
        </p:blipFill>
        <p:spPr>
          <a:xfrm>
            <a:off x="1155700" y="2986818"/>
            <a:ext cx="8824913" cy="2649663"/>
          </a:xfrm>
        </p:spPr>
      </p:pic>
    </p:spTree>
    <p:extLst>
      <p:ext uri="{BB962C8B-B14F-4D97-AF65-F5344CB8AC3E}">
        <p14:creationId xmlns:p14="http://schemas.microsoft.com/office/powerpoint/2010/main" val="3709721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6C7D-212D-5B4B-B177-F57D194B837C}"/>
              </a:ext>
            </a:extLst>
          </p:cNvPr>
          <p:cNvSpPr>
            <a:spLocks noGrp="1"/>
          </p:cNvSpPr>
          <p:nvPr>
            <p:ph type="title"/>
          </p:nvPr>
        </p:nvSpPr>
        <p:spPr/>
        <p:txBody>
          <a:bodyPr/>
          <a:lstStyle/>
          <a:p>
            <a:r>
              <a:rPr lang="en-US" dirty="0"/>
              <a:t>Marital status with Loan status</a:t>
            </a:r>
          </a:p>
        </p:txBody>
      </p:sp>
      <p:sp>
        <p:nvSpPr>
          <p:cNvPr id="3" name="Content Placeholder 2">
            <a:extLst>
              <a:ext uri="{FF2B5EF4-FFF2-40B4-BE49-F238E27FC236}">
                <a16:creationId xmlns:a16="http://schemas.microsoft.com/office/drawing/2014/main" id="{EED252CF-2846-7D44-8185-8856C7E627F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4DB578E-E631-4640-9814-1C6B41FBB1E6}"/>
              </a:ext>
            </a:extLst>
          </p:cNvPr>
          <p:cNvPicPr>
            <a:picLocks noChangeAspect="1"/>
          </p:cNvPicPr>
          <p:nvPr/>
        </p:nvPicPr>
        <p:blipFill>
          <a:blip r:embed="rId2"/>
          <a:stretch>
            <a:fillRect/>
          </a:stretch>
        </p:blipFill>
        <p:spPr>
          <a:xfrm>
            <a:off x="574159" y="2837841"/>
            <a:ext cx="10292316" cy="3619046"/>
          </a:xfrm>
          <a:prstGeom prst="rect">
            <a:avLst/>
          </a:prstGeom>
        </p:spPr>
      </p:pic>
    </p:spTree>
    <p:extLst>
      <p:ext uri="{BB962C8B-B14F-4D97-AF65-F5344CB8AC3E}">
        <p14:creationId xmlns:p14="http://schemas.microsoft.com/office/powerpoint/2010/main" val="3808973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637A8-73F4-FE49-9A03-EEBCB52596C7}"/>
              </a:ext>
            </a:extLst>
          </p:cNvPr>
          <p:cNvSpPr>
            <a:spLocks noGrp="1"/>
          </p:cNvSpPr>
          <p:nvPr>
            <p:ph type="title"/>
          </p:nvPr>
        </p:nvSpPr>
        <p:spPr/>
        <p:txBody>
          <a:bodyPr/>
          <a:lstStyle/>
          <a:p>
            <a:r>
              <a:rPr lang="en-US" dirty="0"/>
              <a:t>Dependents vs Loan Status</a:t>
            </a:r>
          </a:p>
        </p:txBody>
      </p:sp>
      <p:sp>
        <p:nvSpPr>
          <p:cNvPr id="3" name="Content Placeholder 2">
            <a:extLst>
              <a:ext uri="{FF2B5EF4-FFF2-40B4-BE49-F238E27FC236}">
                <a16:creationId xmlns:a16="http://schemas.microsoft.com/office/drawing/2014/main" id="{AB4249A6-FBD6-4647-80DE-6485F623A56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8BEBB45-F0A7-C544-BDD6-B8EC61745777}"/>
              </a:ext>
            </a:extLst>
          </p:cNvPr>
          <p:cNvPicPr>
            <a:picLocks noChangeAspect="1"/>
          </p:cNvPicPr>
          <p:nvPr/>
        </p:nvPicPr>
        <p:blipFill>
          <a:blip r:embed="rId2"/>
          <a:stretch>
            <a:fillRect/>
          </a:stretch>
        </p:blipFill>
        <p:spPr>
          <a:xfrm>
            <a:off x="793538" y="2655978"/>
            <a:ext cx="10243507" cy="3633114"/>
          </a:xfrm>
          <a:prstGeom prst="rect">
            <a:avLst/>
          </a:prstGeom>
        </p:spPr>
      </p:pic>
    </p:spTree>
    <p:extLst>
      <p:ext uri="{BB962C8B-B14F-4D97-AF65-F5344CB8AC3E}">
        <p14:creationId xmlns:p14="http://schemas.microsoft.com/office/powerpoint/2010/main" val="40680551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3368</TotalTime>
  <Words>540</Words>
  <Application>Microsoft Macintosh PowerPoint</Application>
  <PresentationFormat>Widescreen</PresentationFormat>
  <Paragraphs>50</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Century Gothic</vt:lpstr>
      <vt:lpstr>Wingdings 3</vt:lpstr>
      <vt:lpstr>Ion Boardroom</vt:lpstr>
      <vt:lpstr>Mini-project-3</vt:lpstr>
      <vt:lpstr>Introduction &amp; project objective</vt:lpstr>
      <vt:lpstr>Australian Prudential Regulation Authority(APRA) eligibility criteria-The 5 C’s </vt:lpstr>
      <vt:lpstr>About the dataset</vt:lpstr>
      <vt:lpstr>Target variable</vt:lpstr>
      <vt:lpstr>Analysis &amp; visualization of input variables</vt:lpstr>
      <vt:lpstr>Credit History with Loan Status</vt:lpstr>
      <vt:lpstr>Marital status with Loan status</vt:lpstr>
      <vt:lpstr>Dependents vs Loan Status</vt:lpstr>
      <vt:lpstr>Education with Loan Status</vt:lpstr>
      <vt:lpstr>Self-employed with Loan Status</vt:lpstr>
      <vt:lpstr>Property area vs Loan Status</vt:lpstr>
      <vt:lpstr>Analysis &amp; visualization of input variables</vt:lpstr>
      <vt:lpstr>Detecting outliers</vt:lpstr>
      <vt:lpstr>Feature selection &amp; feature engineering</vt:lpstr>
      <vt:lpstr>Implementation of models</vt:lpstr>
      <vt:lpstr>Classification models comparison</vt:lpstr>
      <vt:lpstr>ROC Curves</vt:lpstr>
      <vt:lpstr>Results &amp; Conclusion</vt:lpstr>
      <vt:lpstr>Future Tasks to improve the results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Mini-project-2</dc:title>
  <dc:creator>Winifred Wetthasinghe</dc:creator>
  <cp:lastModifiedBy>Winifred Wetthasinghe</cp:lastModifiedBy>
  <cp:revision>129</cp:revision>
  <dcterms:created xsi:type="dcterms:W3CDTF">2021-05-04T22:54:35Z</dcterms:created>
  <dcterms:modified xsi:type="dcterms:W3CDTF">2021-05-19T01:48:54Z</dcterms:modified>
</cp:coreProperties>
</file>

<file path=docProps/thumbnail.jpeg>
</file>